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Geist"/>
      <p:bold r:id="rId14"/>
    </p:embeddedFont>
    <p:embeddedFont>
      <p:font typeface="Century Gothic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57fgXIWAn4wS+3E43syy3eaHw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CenturyGothic-regular.fntdata"/><Relationship Id="rId14" Type="http://schemas.openxmlformats.org/officeDocument/2006/relationships/font" Target="fonts/Geist-bold.fntdata"/><Relationship Id="rId17" Type="http://schemas.openxmlformats.org/officeDocument/2006/relationships/font" Target="fonts/CenturyGothic-italic.fntdata"/><Relationship Id="rId16" Type="http://schemas.openxmlformats.org/officeDocument/2006/relationships/font" Target="fonts/CenturyGothic-bold.fntdata"/><Relationship Id="rId19" Type="http://customschemas.google.com/relationships/presentationmetadata" Target="metadata"/><Relationship Id="rId18" Type="http://schemas.openxmlformats.org/officeDocument/2006/relationships/font" Target="fonts/CenturyGothic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ctrTitle"/>
          </p:nvPr>
        </p:nvSpPr>
        <p:spPr>
          <a:xfrm>
            <a:off x="1385946" y="1737361"/>
            <a:ext cx="10590790" cy="39954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640"/>
              <a:buFont typeface="Century Gothic"/>
              <a:buNone/>
              <a:defRPr sz="86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subTitle"/>
          </p:nvPr>
        </p:nvSpPr>
        <p:spPr>
          <a:xfrm>
            <a:off x="1385946" y="5732856"/>
            <a:ext cx="10590790" cy="1033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200"/>
              </a:spcBef>
              <a:spcAft>
                <a:spcPts val="0"/>
              </a:spcAft>
              <a:buSzPts val="192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SzPts val="1728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SzPts val="1536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200"/>
              </a:spcBef>
              <a:spcAft>
                <a:spcPts val="0"/>
              </a:spcAft>
              <a:buSzPts val="134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1385948" y="3434080"/>
            <a:ext cx="10590788" cy="22987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" type="body"/>
          </p:nvPr>
        </p:nvSpPr>
        <p:spPr>
          <a:xfrm>
            <a:off x="1385946" y="5732857"/>
            <a:ext cx="10590790" cy="103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1323975" y="2472690"/>
            <a:ext cx="5275607" cy="5034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8328" lvl="0" marL="4572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indent="-326136" lvl="1" marL="9144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indent="-313944" lvl="2" marL="1371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3pPr>
            <a:lvl4pPr indent="-301752" lvl="3" marL="1828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indent="-301751" lvl="4" marL="22860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indent="-301751" lvl="5" marL="27432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indent="-301751" lvl="6" marL="32004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indent="-301752" lvl="7" marL="36576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indent="-301752" lvl="8" marL="4114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48" name="Google Shape;48;p25"/>
          <p:cNvSpPr txBox="1"/>
          <p:nvPr>
            <p:ph idx="2" type="body"/>
          </p:nvPr>
        </p:nvSpPr>
        <p:spPr>
          <a:xfrm>
            <a:off x="6785392" y="2467311"/>
            <a:ext cx="5275609" cy="5040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8328" lvl="0" marL="4572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indent="-326136" lvl="1" marL="9144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indent="-313944" lvl="2" marL="1371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3pPr>
            <a:lvl4pPr indent="-301752" lvl="3" marL="1828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indent="-301751" lvl="4" marL="22860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indent="-301751" lvl="5" marL="27432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indent="-301751" lvl="6" marL="32004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indent="-301752" lvl="7" marL="36576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indent="-301752" lvl="8" marL="4114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49" name="Google Shape;49;p25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" type="body"/>
          </p:nvPr>
        </p:nvSpPr>
        <p:spPr>
          <a:xfrm>
            <a:off x="1323975" y="2286000"/>
            <a:ext cx="5275606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55" name="Google Shape;55;p26"/>
          <p:cNvSpPr txBox="1"/>
          <p:nvPr>
            <p:ph idx="2" type="body"/>
          </p:nvPr>
        </p:nvSpPr>
        <p:spPr>
          <a:xfrm>
            <a:off x="1323975" y="3017520"/>
            <a:ext cx="5275607" cy="449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8328" lvl="0" marL="4572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indent="-326136" lvl="1" marL="9144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indent="-313944" lvl="2" marL="1371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3pPr>
            <a:lvl4pPr indent="-301752" lvl="3" marL="1828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indent="-301751" lvl="4" marL="22860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indent="-301751" lvl="5" marL="27432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indent="-301751" lvl="6" marL="32004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indent="-301752" lvl="7" marL="36576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indent="-301752" lvl="8" marL="4114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56" name="Google Shape;56;p26"/>
          <p:cNvSpPr txBox="1"/>
          <p:nvPr>
            <p:ph idx="3" type="body"/>
          </p:nvPr>
        </p:nvSpPr>
        <p:spPr>
          <a:xfrm>
            <a:off x="6785395" y="2286000"/>
            <a:ext cx="5275607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57" name="Google Shape;57;p26"/>
          <p:cNvSpPr txBox="1"/>
          <p:nvPr>
            <p:ph idx="4" type="body"/>
          </p:nvPr>
        </p:nvSpPr>
        <p:spPr>
          <a:xfrm>
            <a:off x="6785395" y="3017520"/>
            <a:ext cx="5275607" cy="449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8328" lvl="0" marL="4572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1pPr>
            <a:lvl2pPr indent="-326136" lvl="1" marL="9144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2pPr>
            <a:lvl3pPr indent="-313944" lvl="2" marL="1371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3pPr>
            <a:lvl4pPr indent="-301752" lvl="3" marL="1828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4pPr>
            <a:lvl5pPr indent="-301751" lvl="4" marL="22860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5pPr>
            <a:lvl6pPr indent="-301751" lvl="5" marL="27432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6pPr>
            <a:lvl7pPr indent="-301751" lvl="6" marL="32004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7pPr>
            <a:lvl8pPr indent="-301752" lvl="7" marL="36576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8pPr>
            <a:lvl9pPr indent="-301752" lvl="8" marL="4114800" algn="l">
              <a:spcBef>
                <a:spcPts val="1200"/>
              </a:spcBef>
              <a:spcAft>
                <a:spcPts val="0"/>
              </a:spcAft>
              <a:buSzPts val="1152"/>
              <a:buChar char="►"/>
              <a:defRPr sz="144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/>
          <p:nvPr>
            <p:ph type="title"/>
          </p:nvPr>
        </p:nvSpPr>
        <p:spPr>
          <a:xfrm>
            <a:off x="1385944" y="1737360"/>
            <a:ext cx="4081277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Century Gothic"/>
              <a:buNone/>
              <a:defRPr b="0" sz="288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" type="body"/>
          </p:nvPr>
        </p:nvSpPr>
        <p:spPr>
          <a:xfrm>
            <a:off x="5741540" y="1737360"/>
            <a:ext cx="623519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0520" lvl="0" marL="457200" algn="l">
              <a:spcBef>
                <a:spcPts val="120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38328" lvl="1" marL="914400" algn="l">
              <a:spcBef>
                <a:spcPts val="1200"/>
              </a:spcBef>
              <a:spcAft>
                <a:spcPts val="0"/>
              </a:spcAft>
              <a:buSzPts val="1728"/>
              <a:buChar char="►"/>
              <a:defRPr sz="2160"/>
            </a:lvl2pPr>
            <a:lvl3pPr indent="-326136" lvl="2" marL="1371600" algn="l">
              <a:spcBef>
                <a:spcPts val="1200"/>
              </a:spcBef>
              <a:spcAft>
                <a:spcPts val="0"/>
              </a:spcAft>
              <a:buSzPts val="1536"/>
              <a:buChar char="►"/>
              <a:defRPr sz="1920"/>
            </a:lvl3pPr>
            <a:lvl4pPr indent="-313944" lvl="3" marL="18288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4pPr>
            <a:lvl5pPr indent="-313944" lvl="4" marL="22860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5pPr>
            <a:lvl6pPr indent="-313944" lvl="5" marL="27432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6pPr>
            <a:lvl7pPr indent="-313944" lvl="6" marL="32004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7pPr>
            <a:lvl8pPr indent="-313944" lvl="7" marL="36576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8pPr>
            <a:lvl9pPr indent="-313944" lvl="8" marL="4114800" algn="l">
              <a:spcBef>
                <a:spcPts val="1200"/>
              </a:spcBef>
              <a:spcAft>
                <a:spcPts val="0"/>
              </a:spcAft>
              <a:buSzPts val="1344"/>
              <a:buChar char="►"/>
              <a:defRPr sz="1679"/>
            </a:lvl9pPr>
          </a:lstStyle>
          <a:p/>
        </p:txBody>
      </p:sp>
      <p:sp>
        <p:nvSpPr>
          <p:cNvPr id="73" name="Google Shape;73;p29"/>
          <p:cNvSpPr txBox="1"/>
          <p:nvPr>
            <p:ph idx="2" type="body"/>
          </p:nvPr>
        </p:nvSpPr>
        <p:spPr>
          <a:xfrm>
            <a:off x="1385944" y="3755137"/>
            <a:ext cx="4081276" cy="3474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74" name="Google Shape;74;p29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>
            <a:off x="1384689" y="2225030"/>
            <a:ext cx="6111487" cy="18897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20"/>
              <a:buFont typeface="Century Gothic"/>
              <a:buNone/>
              <a:defRPr b="0" sz="432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/>
          <p:nvPr>
            <p:ph idx="2" type="pic"/>
          </p:nvPr>
        </p:nvSpPr>
        <p:spPr>
          <a:xfrm>
            <a:off x="8339455" y="1371600"/>
            <a:ext cx="3840480" cy="54864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0" name="Google Shape;80;p30"/>
          <p:cNvSpPr txBox="1"/>
          <p:nvPr>
            <p:ph idx="1" type="body"/>
          </p:nvPr>
        </p:nvSpPr>
        <p:spPr>
          <a:xfrm>
            <a:off x="1385945" y="4389120"/>
            <a:ext cx="6101975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/>
          <p:nvPr>
            <p:ph type="title"/>
          </p:nvPr>
        </p:nvSpPr>
        <p:spPr>
          <a:xfrm>
            <a:off x="1385948" y="5760704"/>
            <a:ext cx="10590788" cy="68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Century Gothic"/>
              <a:buNone/>
              <a:defRPr b="0" sz="288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/>
          <p:nvPr>
            <p:ph idx="2" type="pic"/>
          </p:nvPr>
        </p:nvSpPr>
        <p:spPr>
          <a:xfrm>
            <a:off x="1385946" y="822960"/>
            <a:ext cx="10590790" cy="4368799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7" name="Google Shape;87;p31"/>
          <p:cNvSpPr txBox="1"/>
          <p:nvPr>
            <p:ph idx="1" type="body"/>
          </p:nvPr>
        </p:nvSpPr>
        <p:spPr>
          <a:xfrm>
            <a:off x="1385947" y="6440790"/>
            <a:ext cx="10590787" cy="592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88" name="Google Shape;88;p31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type="title"/>
          </p:nvPr>
        </p:nvSpPr>
        <p:spPr>
          <a:xfrm>
            <a:off x="1385945" y="1737360"/>
            <a:ext cx="10590791" cy="237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60"/>
              <a:buFont typeface="Century Gothic"/>
              <a:buNone/>
              <a:defRPr sz="576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idx="1" type="body"/>
          </p:nvPr>
        </p:nvSpPr>
        <p:spPr>
          <a:xfrm>
            <a:off x="1385945" y="4389120"/>
            <a:ext cx="10590791" cy="283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94" name="Google Shape;94;p32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 txBox="1"/>
          <p:nvPr>
            <p:ph type="title"/>
          </p:nvPr>
        </p:nvSpPr>
        <p:spPr>
          <a:xfrm>
            <a:off x="1889762" y="1737360"/>
            <a:ext cx="9599178" cy="2788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60"/>
              <a:buFont typeface="Century Gothic"/>
              <a:buNone/>
              <a:defRPr sz="576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idx="1" type="body"/>
          </p:nvPr>
        </p:nvSpPr>
        <p:spPr>
          <a:xfrm>
            <a:off x="2316481" y="4525409"/>
            <a:ext cx="8735579" cy="41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b="0" i="0" sz="1679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00" name="Google Shape;100;p33"/>
          <p:cNvSpPr txBox="1"/>
          <p:nvPr>
            <p:ph idx="2" type="body"/>
          </p:nvPr>
        </p:nvSpPr>
        <p:spPr>
          <a:xfrm>
            <a:off x="1385945" y="5220788"/>
            <a:ext cx="10590791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01" name="Google Shape;101;p33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3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39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5" name="Google Shape;105;p33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39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1385945" y="3749041"/>
            <a:ext cx="10590792" cy="19838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" type="body"/>
          </p:nvPr>
        </p:nvSpPr>
        <p:spPr>
          <a:xfrm>
            <a:off x="1385945" y="5732857"/>
            <a:ext cx="10590791" cy="103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920"/>
              <a:buNone/>
              <a:defRPr sz="24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sz="192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4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/>
              <a:buNone/>
              <a:defRPr sz="50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 txBox="1"/>
          <p:nvPr>
            <p:ph idx="1" type="body"/>
          </p:nvPr>
        </p:nvSpPr>
        <p:spPr>
          <a:xfrm>
            <a:off x="759537" y="2377440"/>
            <a:ext cx="3536239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15" name="Google Shape;115;p35"/>
          <p:cNvSpPr txBox="1"/>
          <p:nvPr>
            <p:ph idx="2" type="body"/>
          </p:nvPr>
        </p:nvSpPr>
        <p:spPr>
          <a:xfrm>
            <a:off x="782956" y="3200400"/>
            <a:ext cx="3512820" cy="43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16" name="Google Shape;116;p35"/>
          <p:cNvSpPr txBox="1"/>
          <p:nvPr>
            <p:ph idx="3" type="body"/>
          </p:nvPr>
        </p:nvSpPr>
        <p:spPr>
          <a:xfrm>
            <a:off x="4660392" y="2377440"/>
            <a:ext cx="3523489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17" name="Google Shape;117;p35"/>
          <p:cNvSpPr txBox="1"/>
          <p:nvPr>
            <p:ph idx="4" type="body"/>
          </p:nvPr>
        </p:nvSpPr>
        <p:spPr>
          <a:xfrm>
            <a:off x="4647727" y="3200400"/>
            <a:ext cx="3536153" cy="43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18" name="Google Shape;118;p35"/>
          <p:cNvSpPr txBox="1"/>
          <p:nvPr>
            <p:ph idx="5" type="body"/>
          </p:nvPr>
        </p:nvSpPr>
        <p:spPr>
          <a:xfrm>
            <a:off x="8549640" y="2377440"/>
            <a:ext cx="3518536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19" name="Google Shape;119;p35"/>
          <p:cNvSpPr txBox="1"/>
          <p:nvPr>
            <p:ph idx="6" type="body"/>
          </p:nvPr>
        </p:nvSpPr>
        <p:spPr>
          <a:xfrm>
            <a:off x="8549640" y="3200400"/>
            <a:ext cx="3518536" cy="4307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cxnSp>
        <p:nvCxnSpPr>
          <p:cNvPr id="120" name="Google Shape;120;p35"/>
          <p:cNvCxnSpPr/>
          <p:nvPr/>
        </p:nvCxnSpPr>
        <p:spPr>
          <a:xfrm>
            <a:off x="4471370" y="2560320"/>
            <a:ext cx="0" cy="475488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35"/>
          <p:cNvCxnSpPr/>
          <p:nvPr/>
        </p:nvCxnSpPr>
        <p:spPr>
          <a:xfrm>
            <a:off x="8354672" y="2560320"/>
            <a:ext cx="0" cy="4760258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35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5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5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/>
              <a:buNone/>
              <a:defRPr sz="504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idx="1" type="body"/>
          </p:nvPr>
        </p:nvSpPr>
        <p:spPr>
          <a:xfrm>
            <a:off x="782956" y="5101139"/>
            <a:ext cx="3528060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28" name="Google Shape;128;p36"/>
          <p:cNvSpPr/>
          <p:nvPr>
            <p:ph idx="2" type="pic"/>
          </p:nvPr>
        </p:nvSpPr>
        <p:spPr>
          <a:xfrm>
            <a:off x="782956" y="2651760"/>
            <a:ext cx="3528060" cy="18288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36"/>
          <p:cNvSpPr txBox="1"/>
          <p:nvPr>
            <p:ph idx="3" type="body"/>
          </p:nvPr>
        </p:nvSpPr>
        <p:spPr>
          <a:xfrm>
            <a:off x="782956" y="5792654"/>
            <a:ext cx="3528060" cy="791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30" name="Google Shape;130;p36"/>
          <p:cNvSpPr txBox="1"/>
          <p:nvPr>
            <p:ph idx="4" type="body"/>
          </p:nvPr>
        </p:nvSpPr>
        <p:spPr>
          <a:xfrm>
            <a:off x="4667251" y="5101139"/>
            <a:ext cx="3516630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31" name="Google Shape;131;p36"/>
          <p:cNvSpPr/>
          <p:nvPr>
            <p:ph idx="5" type="pic"/>
          </p:nvPr>
        </p:nvSpPr>
        <p:spPr>
          <a:xfrm>
            <a:off x="4667249" y="2651760"/>
            <a:ext cx="3516630" cy="18288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2" name="Google Shape;132;p36"/>
          <p:cNvSpPr txBox="1"/>
          <p:nvPr>
            <p:ph idx="6" type="body"/>
          </p:nvPr>
        </p:nvSpPr>
        <p:spPr>
          <a:xfrm>
            <a:off x="4665627" y="5792653"/>
            <a:ext cx="3521287" cy="791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sp>
        <p:nvSpPr>
          <p:cNvPr id="133" name="Google Shape;133;p36"/>
          <p:cNvSpPr txBox="1"/>
          <p:nvPr>
            <p:ph idx="7" type="body"/>
          </p:nvPr>
        </p:nvSpPr>
        <p:spPr>
          <a:xfrm>
            <a:off x="8549640" y="5101139"/>
            <a:ext cx="3518536" cy="691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304"/>
              <a:buNone/>
              <a:defRPr b="0" sz="288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920"/>
              <a:buNone/>
              <a:defRPr b="1" sz="240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728"/>
              <a:buNone/>
              <a:defRPr b="1" sz="216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1536"/>
              <a:buNone/>
              <a:defRPr b="1" sz="1920"/>
            </a:lvl9pPr>
          </a:lstStyle>
          <a:p/>
        </p:txBody>
      </p:sp>
      <p:sp>
        <p:nvSpPr>
          <p:cNvPr id="134" name="Google Shape;134;p36"/>
          <p:cNvSpPr/>
          <p:nvPr>
            <p:ph idx="8" type="pic"/>
          </p:nvPr>
        </p:nvSpPr>
        <p:spPr>
          <a:xfrm>
            <a:off x="8549639" y="2651760"/>
            <a:ext cx="3518536" cy="18288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5" name="Google Shape;135;p36"/>
          <p:cNvSpPr txBox="1"/>
          <p:nvPr>
            <p:ph idx="9" type="body"/>
          </p:nvPr>
        </p:nvSpPr>
        <p:spPr>
          <a:xfrm>
            <a:off x="8549491" y="5792650"/>
            <a:ext cx="3523196" cy="791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44"/>
              <a:buNone/>
              <a:defRPr sz="1679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152"/>
              <a:buNone/>
              <a:defRPr sz="1440"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8pPr>
            <a:lvl9pPr indent="-228600" lvl="8" marL="4114800" algn="l">
              <a:spcBef>
                <a:spcPts val="1200"/>
              </a:spcBef>
              <a:spcAft>
                <a:spcPts val="0"/>
              </a:spcAft>
              <a:buSzPts val="864"/>
              <a:buNone/>
              <a:defRPr sz="1080"/>
            </a:lvl9pPr>
          </a:lstStyle>
          <a:p/>
        </p:txBody>
      </p:sp>
      <p:cxnSp>
        <p:nvCxnSpPr>
          <p:cNvPr id="136" name="Google Shape;136;p36"/>
          <p:cNvCxnSpPr/>
          <p:nvPr/>
        </p:nvCxnSpPr>
        <p:spPr>
          <a:xfrm>
            <a:off x="4471370" y="2560320"/>
            <a:ext cx="0" cy="475488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36"/>
          <p:cNvCxnSpPr/>
          <p:nvPr/>
        </p:nvCxnSpPr>
        <p:spPr>
          <a:xfrm>
            <a:off x="8354672" y="2560320"/>
            <a:ext cx="0" cy="4760258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36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 rot="5400000">
            <a:off x="4174611" y="-387134"/>
            <a:ext cx="5034577" cy="10735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title"/>
          </p:nvPr>
        </p:nvSpPr>
        <p:spPr>
          <a:xfrm rot="5400000">
            <a:off x="7520941" y="2960371"/>
            <a:ext cx="6991350" cy="21031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idx="1" type="body"/>
          </p:nvPr>
        </p:nvSpPr>
        <p:spPr>
          <a:xfrm rot="5400000">
            <a:off x="2015491" y="-167638"/>
            <a:ext cx="6442709" cy="8907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26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0.xml"/><Relationship Id="rId28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29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31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6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5.xml"/><Relationship Id="rId3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1"/>
          <p:cNvSpPr txBox="1"/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40"/>
              <a:buFont typeface="Century Gothic"/>
              <a:buNone/>
              <a:defRPr b="0" i="0" sz="504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" type="body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►"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8328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728"/>
              <a:buFont typeface="Noto Sans Symbols"/>
              <a:buChar char="►"/>
              <a:defRPr b="0" i="0" sz="216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6136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536"/>
              <a:buFont typeface="Noto Sans Symbols"/>
              <a:buChar char="►"/>
              <a:defRPr b="0" i="0" sz="192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3944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3944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3944" lvl="5" marL="27432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3944" lvl="6" marL="32004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3944" lvl="7" marL="36576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3944" lvl="8" marL="4114800" marR="0" rtl="0" algn="l">
              <a:spcBef>
                <a:spcPts val="1200"/>
              </a:spcBef>
              <a:spcAft>
                <a:spcPts val="0"/>
              </a:spcAft>
              <a:buClr>
                <a:srgbClr val="86D1D8"/>
              </a:buClr>
              <a:buSzPts val="1344"/>
              <a:buFont typeface="Noto Sans Symbols"/>
              <a:buChar char="►"/>
              <a:defRPr b="0" i="0" sz="167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3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8" name="Google Shape;1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"/>
          <p:cNvSpPr/>
          <p:nvPr/>
        </p:nvSpPr>
        <p:spPr>
          <a:xfrm>
            <a:off x="793790" y="2785229"/>
            <a:ext cx="7556421" cy="1474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i="0" lang="en-US" sz="4450" u="none" cap="none" strike="noStrike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Salary Prediction Using Linear Regression</a:t>
            </a:r>
            <a:endParaRPr b="0" i="0" sz="44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793790" y="4599623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Koushik Kundu</a:t>
            </a:r>
            <a:endParaRPr b="1" sz="175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t/>
            </a:r>
            <a:endParaRPr b="1" sz="1750">
              <a:solidFill>
                <a:srgbClr val="EBEDF0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793790" y="5149572"/>
            <a:ext cx="75564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Machine Learning Project • Computer Science Department</a:t>
            </a:r>
            <a:endParaRPr b="0" i="0" sz="17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/>
          <p:nvPr/>
        </p:nvSpPr>
        <p:spPr>
          <a:xfrm>
            <a:off x="610672" y="479822"/>
            <a:ext cx="6969085" cy="56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882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3400"/>
              <a:buFont typeface="Geist"/>
              <a:buNone/>
            </a:pPr>
            <a:r>
              <a:rPr b="1" lang="en-US" sz="34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Introduction to Salary Prediction</a:t>
            </a:r>
            <a:endParaRPr sz="3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610672" y="1465659"/>
            <a:ext cx="5799892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350"/>
              <a:buFont typeface="Geist"/>
              <a:buNone/>
            </a:pPr>
            <a:r>
              <a:rPr lang="en-US" sz="13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Salary prediction is a machine learning application that estimates compensation based on employee attributes and market factors. This predictive approach helps organizations make data-driven decisions about compensation strategies.</a:t>
            </a: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610672" y="2529959"/>
            <a:ext cx="5799892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350"/>
              <a:buFont typeface="Geist"/>
              <a:buNone/>
            </a:pPr>
            <a:r>
              <a:rPr lang="en-US" sz="13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Understanding salary trends is crucial for both employers seeking competitive hiring practices and employees negotiating fair compensation in today's dynamic job market.</a:t>
            </a:r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170" name="Google Shape;1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3951" y="1504831"/>
            <a:ext cx="7183279" cy="718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/>
          <p:nvPr/>
        </p:nvSpPr>
        <p:spPr>
          <a:xfrm>
            <a:off x="6280190" y="667107"/>
            <a:ext cx="5670590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Project Objective</a:t>
            </a:r>
            <a:endParaRPr sz="4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6280190" y="1744385"/>
            <a:ext cx="3664744" cy="3090386"/>
          </a:xfrm>
          <a:prstGeom prst="roundRect">
            <a:avLst>
              <a:gd fmla="val 3083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9" name="Google Shape;1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9864" y="1994059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7030" y="218122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6529864" y="29013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Primary Goal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6529864" y="3405902"/>
            <a:ext cx="3165396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Develop a predictive model that accurately estimates salary based on employee characteristics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10171748" y="1744385"/>
            <a:ext cx="3664863" cy="3090386"/>
          </a:xfrm>
          <a:prstGeom prst="roundRect">
            <a:avLst>
              <a:gd fmla="val 3083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4" name="Google Shape;18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1422" y="1994059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08588" y="218122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10421422" y="29013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Key Features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10421422" y="3405902"/>
            <a:ext cx="3165515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Age, Gender, Education Level, Job Title, Years of Experience and Salary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3"/>
          <p:cNvSpPr/>
          <p:nvPr/>
        </p:nvSpPr>
        <p:spPr>
          <a:xfrm>
            <a:off x="6280190" y="5061585"/>
            <a:ext cx="7556421" cy="2500789"/>
          </a:xfrm>
          <a:prstGeom prst="roundRect">
            <a:avLst>
              <a:gd fmla="val 3810" name="adj"/>
            </a:avLst>
          </a:prstGeom>
          <a:solidFill>
            <a:srgbClr val="101620"/>
          </a:solidFill>
          <a:ln cap="flat" cmpd="sng" w="22850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9" name="Google Shape;18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9864" y="5311259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17030" y="5498425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6529864" y="6218515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Expected Outcome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6529864" y="6723102"/>
            <a:ext cx="705707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Create a reliable linear regression model with strong predictive performance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/>
          <p:nvPr/>
        </p:nvSpPr>
        <p:spPr>
          <a:xfrm>
            <a:off x="793790" y="1175266"/>
            <a:ext cx="5670590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Dataset Description</a:t>
            </a:r>
            <a:endParaRPr sz="4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793790" y="247935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b="1" lang="en-US" sz="5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6500</a:t>
            </a:r>
            <a:r>
              <a:rPr b="1" lang="en-US" sz="5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+</a:t>
            </a:r>
            <a:endParaRPr sz="5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1455420" y="351115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Records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793790" y="4015740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Comprehensive dataset with employee information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5235893" y="247935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b="1" lang="en-US" sz="5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8</a:t>
            </a:r>
            <a:endParaRPr sz="5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5897523" y="351115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Key Features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5235893" y="4015740"/>
            <a:ext cx="415861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Including experience, education, and role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9677995" y="247935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5850"/>
              <a:buFont typeface="Geist"/>
              <a:buNone/>
            </a:pPr>
            <a:r>
              <a:rPr b="1" lang="en-US" sz="5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3</a:t>
            </a:r>
            <a:endParaRPr sz="5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10339626" y="3511153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Sources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4"/>
          <p:cNvSpPr/>
          <p:nvPr/>
        </p:nvSpPr>
        <p:spPr>
          <a:xfrm>
            <a:off x="9677995" y="4015740"/>
            <a:ext cx="415861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Industry surveys and HR databases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793790" y="4945499"/>
            <a:ext cx="3402330" cy="442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18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650"/>
              <a:buFont typeface="Geist"/>
              <a:buNone/>
            </a:pPr>
            <a:r>
              <a:rPr b="1" lang="en-US" sz="26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Primary Features</a:t>
            </a:r>
            <a:endParaRPr sz="26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793790" y="5932051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Char char="•"/>
            </a:pP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Years of Experience: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Continuous variable (0-40 years)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793790" y="6306145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b="1" lang="en-US" sz="1700">
                <a:solidFill>
                  <a:schemeClr val="lt1"/>
                </a:solidFill>
              </a:rPr>
              <a:t>Education Level:</a:t>
            </a:r>
            <a:r>
              <a:rPr lang="en-US" sz="1700">
                <a:solidFill>
                  <a:schemeClr val="lt1"/>
                </a:solidFill>
              </a:rPr>
              <a:t> Categorical variable (High School, Bachelor’s, Master’s, PhD, etc.)</a:t>
            </a:r>
            <a:endParaRPr sz="2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793790" y="7093599"/>
            <a:ext cx="62448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Char char="•"/>
            </a:pP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Job Role: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Engineer, Manager, Analyst, etc.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7599521" y="5932051"/>
            <a:ext cx="6244709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b="1" lang="en-US" sz="1700">
                <a:solidFill>
                  <a:schemeClr val="lt1"/>
                </a:solidFill>
              </a:rPr>
              <a:t>Age:</a:t>
            </a:r>
            <a:r>
              <a:rPr lang="en-US" sz="1700">
                <a:solidFill>
                  <a:schemeClr val="lt1"/>
                </a:solidFill>
              </a:rPr>
              <a:t> Continuous variable (e.g., 18–65 years)</a:t>
            </a:r>
            <a:endParaRPr sz="2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7599521" y="6362512"/>
            <a:ext cx="62448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b="1" lang="en-US" sz="1700">
                <a:solidFill>
                  <a:schemeClr val="lt1"/>
                </a:solidFill>
              </a:rPr>
              <a:t>Gender:</a:t>
            </a:r>
            <a:r>
              <a:rPr lang="en-US" sz="1700">
                <a:solidFill>
                  <a:schemeClr val="lt1"/>
                </a:solidFill>
              </a:rPr>
              <a:t> Categorical variable (Male, Female, Other)</a:t>
            </a:r>
            <a:endParaRPr sz="2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7599521" y="6849341"/>
            <a:ext cx="62448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50"/>
              <a:buFont typeface="Geist"/>
              <a:buChar char="•"/>
            </a:pPr>
            <a:r>
              <a:rPr b="1" lang="en-US" sz="1700">
                <a:solidFill>
                  <a:schemeClr val="lt1"/>
                </a:solidFill>
              </a:rPr>
              <a:t>Salary:</a:t>
            </a:r>
            <a:r>
              <a:rPr lang="en-US" sz="1700">
                <a:solidFill>
                  <a:schemeClr val="lt1"/>
                </a:solidFill>
              </a:rPr>
              <a:t> Annual salary (in Rupees)</a:t>
            </a:r>
            <a:endParaRPr sz="2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/>
          <p:nvPr/>
        </p:nvSpPr>
        <p:spPr>
          <a:xfrm>
            <a:off x="719257" y="565071"/>
            <a:ext cx="6031706" cy="667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000"/>
              <a:buFont typeface="Geist"/>
              <a:buNone/>
            </a:pPr>
            <a:r>
              <a:rPr b="1" lang="en-US" sz="40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Why Linear Regression?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1" name="Google Shape;221;p6" title="18ad1759ed677b200f5731a2e14370e9cdd4d251f897ab83784a606a.png"/>
          <p:cNvPicPr preferRelativeResize="0"/>
          <p:nvPr/>
        </p:nvPicPr>
        <p:blipFill rotWithShape="1">
          <a:blip r:embed="rId3">
            <a:alphaModFix/>
          </a:blip>
          <a:srcRect b="0" l="12292" r="12292" t="0"/>
          <a:stretch/>
        </p:blipFill>
        <p:spPr>
          <a:xfrm>
            <a:off x="719257" y="1396470"/>
            <a:ext cx="6345318" cy="634531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"/>
          <p:cNvSpPr/>
          <p:nvPr/>
        </p:nvSpPr>
        <p:spPr>
          <a:xfrm>
            <a:off x="7573447" y="1746647"/>
            <a:ext cx="3344228" cy="400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400"/>
              <a:buFont typeface="Geist"/>
              <a:buNone/>
            </a:pPr>
            <a:r>
              <a:rPr b="1" lang="en-US" sz="24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Model Characteristics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7573447" y="2352794"/>
            <a:ext cx="6345317" cy="8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00"/>
              <a:buFont typeface="Geist"/>
              <a:buNone/>
            </a:pPr>
            <a:r>
              <a:rPr lang="en-US" sz="16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scatter plot shows actual vs predicted salaries using Random Forest. Points closely follow the diagonal line, indicating strong prediction accuracy and the model’s ability to capture salary patterns effectively.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7573447" y="3716460"/>
            <a:ext cx="2568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000"/>
              <a:buFont typeface="Geist"/>
              <a:buNone/>
            </a:pPr>
            <a:r>
              <a:rPr b="1" lang="en-US" sz="20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Key Advantages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7573447" y="4218354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b="1" lang="en-US" sz="1600">
                <a:solidFill>
                  <a:schemeClr val="lt1"/>
                </a:solidFill>
              </a:rPr>
              <a:t>High Accuracy:</a:t>
            </a:r>
            <a:r>
              <a:rPr lang="en-US" sz="1600">
                <a:solidFill>
                  <a:schemeClr val="lt1"/>
                </a:solidFill>
              </a:rPr>
              <a:t> Predictions closely follow the ideal line, showing strong model performance.</a:t>
            </a:r>
            <a:endParaRPr sz="2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7573447" y="4876738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b="1" lang="en-US" sz="1600">
                <a:solidFill>
                  <a:schemeClr val="lt1"/>
                </a:solidFill>
              </a:rPr>
              <a:t>Captures Non-Linear Patterns:</a:t>
            </a:r>
            <a:r>
              <a:rPr lang="en-US" sz="1600">
                <a:solidFill>
                  <a:schemeClr val="lt1"/>
                </a:solidFill>
              </a:rPr>
              <a:t> Handles complex salary relationships better than linear models.</a:t>
            </a:r>
            <a:endParaRPr sz="2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7573447" y="5535123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b="1" lang="en-US" sz="1600">
                <a:solidFill>
                  <a:schemeClr val="lt1"/>
                </a:solidFill>
              </a:rPr>
              <a:t>Robust to Outliers:</a:t>
            </a:r>
            <a:r>
              <a:rPr lang="en-US" sz="1600">
                <a:solidFill>
                  <a:schemeClr val="lt1"/>
                </a:solidFill>
              </a:rPr>
              <a:t> Random Forest reduces the impact of noisy or extreme salary values.</a:t>
            </a:r>
            <a:endParaRPr sz="2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7573447" y="6231086"/>
            <a:ext cx="6345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eist"/>
              <a:buChar char="•"/>
            </a:pPr>
            <a:r>
              <a:rPr b="1" lang="en-US" sz="1600">
                <a:solidFill>
                  <a:schemeClr val="lt1"/>
                </a:solidFill>
              </a:rPr>
              <a:t>Generalizes Well:</a:t>
            </a:r>
            <a:r>
              <a:rPr lang="en-US" sz="1600">
                <a:solidFill>
                  <a:schemeClr val="lt1"/>
                </a:solidFill>
              </a:rPr>
              <a:t> Consistent predictions across diverse data points indicate good real-world reliability.</a:t>
            </a:r>
            <a:endParaRPr sz="2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5925" y="578168"/>
            <a:ext cx="6660713" cy="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8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100"/>
              <a:buFont typeface="Geist"/>
              <a:buNone/>
            </a:pPr>
            <a:r>
              <a:rPr b="1" lang="en-US" sz="41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Implementation Workflow</a:t>
            </a:r>
            <a:endParaRPr sz="4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35" name="Google Shape;2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25" y="1681996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/>
          <p:nvPr/>
        </p:nvSpPr>
        <p:spPr>
          <a:xfrm>
            <a:off x="946190" y="2733318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b="1" lang="en-US" sz="20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Data Loading</a:t>
            </a:r>
            <a:endParaRPr sz="20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946190" y="3201114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Import dataset using Pandas and perform initial exploration</a:t>
            </a:r>
            <a:endParaRPr sz="16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38" name="Google Shape;2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1681996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"/>
          <p:cNvSpPr/>
          <p:nvPr/>
        </p:nvSpPr>
        <p:spPr>
          <a:xfrm>
            <a:off x="7525464" y="2733318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b="1" lang="en-US" sz="20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Preprocessing</a:t>
            </a:r>
            <a:endParaRPr sz="20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7525464" y="3201114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Clean, encode, and scale features for model readiness</a:t>
            </a:r>
            <a:endParaRPr sz="16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41" name="Google Shape;24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925" y="3684627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946190" y="4735949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b="1" lang="en-US" sz="20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Model Training</a:t>
            </a:r>
            <a:endParaRPr sz="20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946190" y="5203746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Fit LinearRegression from Scikit-learn on training data</a:t>
            </a:r>
            <a:endParaRPr sz="16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44" name="Google Shape;24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3684627"/>
            <a:ext cx="6579275" cy="8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7"/>
          <p:cNvSpPr/>
          <p:nvPr/>
        </p:nvSpPr>
        <p:spPr>
          <a:xfrm>
            <a:off x="7525464" y="4735949"/>
            <a:ext cx="2628424" cy="341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050"/>
              <a:buFont typeface="Geist"/>
              <a:buNone/>
            </a:pPr>
            <a:r>
              <a:rPr b="1" lang="en-US" sz="20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Evaluation</a:t>
            </a:r>
            <a:endParaRPr sz="20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7525464" y="5203746"/>
            <a:ext cx="6158746" cy="273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Test predictions and calculate performance metrics</a:t>
            </a:r>
            <a:endParaRPr sz="16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735925" y="6002655"/>
            <a:ext cx="3154204" cy="40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12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450"/>
              <a:buFont typeface="Geist"/>
              <a:buNone/>
            </a:pPr>
            <a:r>
              <a:rPr b="1" lang="en-US" sz="2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Core Technologies</a:t>
            </a:r>
            <a:endParaRPr sz="2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735925" y="6917174"/>
            <a:ext cx="6322814" cy="546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b="1"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Python Libraries:</a:t>
            </a: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Pandas for data manipulation, NumPy for numerical operations, Matplotlib/Seaborn for visualization</a:t>
            </a:r>
            <a:endParaRPr sz="16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7579281" y="6917174"/>
            <a:ext cx="6322814" cy="546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650"/>
              <a:buFont typeface="Geist"/>
              <a:buNone/>
            </a:pPr>
            <a:r>
              <a:rPr b="1"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Scikit-learn:</a:t>
            </a:r>
            <a:r>
              <a:rPr lang="en-US" sz="16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LinearRegression model, train_test_split, StandardScaler, and evaluation metrics</a:t>
            </a:r>
            <a:endParaRPr sz="16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/>
          <p:nvPr/>
        </p:nvSpPr>
        <p:spPr>
          <a:xfrm>
            <a:off x="396835" y="311825"/>
            <a:ext cx="4105751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Results &amp; Model Performance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1958102" y="1644253"/>
            <a:ext cx="139493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87%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57" name="Google Shape;2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107" y="935474"/>
            <a:ext cx="1701165" cy="17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/>
          <p:nvPr/>
        </p:nvSpPr>
        <p:spPr>
          <a:xfrm>
            <a:off x="1946910" y="2778323"/>
            <a:ext cx="1417558" cy="184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b="1" lang="en-US" sz="11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R² Score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396835" y="3030617"/>
            <a:ext cx="4517708" cy="147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Strong correlation between predicted and actual salaries</a:t>
            </a:r>
            <a:endParaRPr sz="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6617494" y="1644253"/>
            <a:ext cx="139493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12%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61" name="Google Shape;2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4498" y="935474"/>
            <a:ext cx="1701165" cy="17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/>
          <p:nvPr/>
        </p:nvSpPr>
        <p:spPr>
          <a:xfrm>
            <a:off x="6604278" y="2778323"/>
            <a:ext cx="1421606" cy="184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b="1" lang="en-US" sz="11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Mean Absolute Error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5056227" y="3030617"/>
            <a:ext cx="4517827" cy="147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Average prediction error of $7,200 on $60K average salary</a:t>
            </a:r>
            <a:endParaRPr sz="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11277005" y="1644253"/>
            <a:ext cx="139493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15%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65" name="Google Shape;26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24009" y="935474"/>
            <a:ext cx="1701165" cy="17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8"/>
          <p:cNvSpPr/>
          <p:nvPr/>
        </p:nvSpPr>
        <p:spPr>
          <a:xfrm>
            <a:off x="11265813" y="2778323"/>
            <a:ext cx="1417558" cy="184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100"/>
              <a:buFont typeface="Geist"/>
              <a:buNone/>
            </a:pPr>
            <a:r>
              <a:rPr b="1" lang="en-US" sz="11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RMSE Percentage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9715738" y="3030617"/>
            <a:ext cx="4517708" cy="147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Root mean squared error indicating good model fit</a:t>
            </a:r>
            <a:endParaRPr sz="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reencoded.png" id="268" name="Google Shape;26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835" y="3305532"/>
            <a:ext cx="13836729" cy="774846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8"/>
          <p:cNvSpPr/>
          <p:nvPr/>
        </p:nvSpPr>
        <p:spPr>
          <a:xfrm>
            <a:off x="396835" y="11181517"/>
            <a:ext cx="13836729" cy="147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850"/>
              <a:buFont typeface="Geist"/>
              <a:buNone/>
            </a:pPr>
            <a:r>
              <a:rPr lang="en-US" sz="8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model demonstrates strong predictive capability with R² of 0.87, indicating that 87% of salary variance is explained by our features. Experience emerged as the most influential predictor.</a:t>
            </a:r>
            <a:endParaRPr sz="8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/>
          <p:nvPr/>
        </p:nvSpPr>
        <p:spPr>
          <a:xfrm>
            <a:off x="793790" y="1762601"/>
            <a:ext cx="6429018" cy="7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450"/>
              <a:buFont typeface="Geist"/>
              <a:buNone/>
            </a:pPr>
            <a:r>
              <a:rPr b="1" lang="en-US" sz="44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Challenges &amp; Solutions</a:t>
            </a:r>
            <a:endParaRPr sz="44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793790" y="2953345"/>
            <a:ext cx="4196358" cy="3513653"/>
          </a:xfrm>
          <a:prstGeom prst="roundRect">
            <a:avLst>
              <a:gd fmla="val 4164" name="adj"/>
            </a:avLst>
          </a:prstGeom>
          <a:solidFill>
            <a:srgbClr val="101620">
              <a:alpha val="94901"/>
            </a:srgbClr>
          </a:solidFill>
          <a:ln cap="flat" cmpd="sng" w="304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7" name="Google Shape;2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10" y="2953345"/>
            <a:ext cx="121920" cy="351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9"/>
          <p:cNvSpPr/>
          <p:nvPr/>
        </p:nvSpPr>
        <p:spPr>
          <a:xfrm>
            <a:off x="1142524" y="3210639"/>
            <a:ext cx="283523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Outlier Detection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1142524" y="3715226"/>
            <a:ext cx="3590330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Challenge: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Extreme salary values skewed the model predictions and affected overall performance.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1142524" y="4735711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Solution: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Applied IQR method to identify and remove outliers beyond 1.5 times the interquartile range.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5216962" y="2953345"/>
            <a:ext cx="4196358" cy="3513653"/>
          </a:xfrm>
          <a:prstGeom prst="roundRect">
            <a:avLst>
              <a:gd fmla="val 4164" name="adj"/>
            </a:avLst>
          </a:prstGeom>
          <a:solidFill>
            <a:srgbClr val="101620">
              <a:alpha val="94901"/>
            </a:srgbClr>
          </a:solidFill>
          <a:ln cap="flat" cmpd="sng" w="304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2" name="Google Shape;2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482" y="2953345"/>
            <a:ext cx="121920" cy="351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9"/>
          <p:cNvSpPr/>
          <p:nvPr/>
        </p:nvSpPr>
        <p:spPr>
          <a:xfrm>
            <a:off x="5565696" y="3210639"/>
            <a:ext cx="3421975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Feature Multicollinearity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5565696" y="3715226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Challenge: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High correlation between education and experience created redundancy in the model.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5565696" y="5030510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Solution: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Calculated VIF scores and removed highly correlated features to improve model stability.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9640133" y="2953345"/>
            <a:ext cx="4196358" cy="3513653"/>
          </a:xfrm>
          <a:prstGeom prst="roundRect">
            <a:avLst>
              <a:gd fmla="val 4164" name="adj"/>
            </a:avLst>
          </a:prstGeom>
          <a:solidFill>
            <a:srgbClr val="101620">
              <a:alpha val="94901"/>
            </a:srgbClr>
          </a:solidFill>
          <a:ln cap="flat" cmpd="sng" w="30475">
            <a:solidFill>
              <a:srgbClr val="002A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7" name="Google Shape;2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9653" y="2953345"/>
            <a:ext cx="121920" cy="351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9"/>
          <p:cNvSpPr/>
          <p:nvPr/>
        </p:nvSpPr>
        <p:spPr>
          <a:xfrm>
            <a:off x="9988868" y="3210639"/>
            <a:ext cx="3215164" cy="36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2200"/>
              <a:buFont typeface="Geist"/>
              <a:buNone/>
            </a:pPr>
            <a:r>
              <a:rPr b="1" lang="en-US" sz="22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Imbalanced Categories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9988868" y="3715226"/>
            <a:ext cx="3590330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Challenge: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Some job roles had very few samples, leading to poor predictions for rare categories.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9988868" y="4735711"/>
            <a:ext cx="3590330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50"/>
              <a:buFont typeface="Geist"/>
              <a:buNone/>
            </a:pPr>
            <a:r>
              <a:rPr b="1"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Solution:</a:t>
            </a:r>
            <a:r>
              <a:rPr lang="en-US" sz="175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 Grouped similar roles together and ensured minimum sample size per category.</a:t>
            </a:r>
            <a:endParaRPr sz="17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6" name="Google Shape;2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0"/>
          <p:cNvSpPr/>
          <p:nvPr/>
        </p:nvSpPr>
        <p:spPr>
          <a:xfrm>
            <a:off x="6243757" y="803910"/>
            <a:ext cx="7629287" cy="1406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4250"/>
              <a:buFont typeface="Geist"/>
              <a:buNone/>
            </a:pPr>
            <a:r>
              <a:rPr b="1" lang="en-US" sz="42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Conclusion &amp; Future Directions</a:t>
            </a:r>
            <a:endParaRPr sz="42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6243757" y="2751415"/>
            <a:ext cx="3246120" cy="421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550"/>
              <a:buFont typeface="Geist"/>
              <a:buNone/>
            </a:pPr>
            <a:r>
              <a:rPr b="1" lang="en-US" sz="25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Key Takeaways</a:t>
            </a:r>
            <a:endParaRPr sz="25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6243757" y="3389590"/>
            <a:ext cx="3550682" cy="1969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Successfully developed a linear regression model achieving 87% accuracy in salary prediction. The project demonstrated that experience, education, and job role are primary factors influencing compensation.</a:t>
            </a:r>
            <a:endParaRPr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6243757" y="5741560"/>
            <a:ext cx="35508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None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The model provides a solid foundation for data-driven salary estimation and can assist in compensation planning and career guidance.</a:t>
            </a:r>
            <a:endParaRPr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10329982" y="2751415"/>
            <a:ext cx="3468291" cy="421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F2F5FA"/>
              </a:buClr>
              <a:buSzPts val="2550"/>
              <a:buFont typeface="Geist"/>
              <a:buNone/>
            </a:pPr>
            <a:r>
              <a:rPr b="1" lang="en-US" sz="2550">
                <a:solidFill>
                  <a:srgbClr val="F2F5FA"/>
                </a:solidFill>
                <a:latin typeface="Geist"/>
                <a:ea typeface="Geist"/>
                <a:cs typeface="Geist"/>
                <a:sym typeface="Geist"/>
              </a:rPr>
              <a:t>Future Enhancements</a:t>
            </a:r>
            <a:endParaRPr sz="25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10329982" y="3389590"/>
            <a:ext cx="3550682" cy="844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Implement advanced models: Random Forest, XGBoost, Neural Networks</a:t>
            </a:r>
            <a:endParaRPr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10329982" y="4309348"/>
            <a:ext cx="3550682" cy="844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Include additional features: skills, certifications, company size</a:t>
            </a:r>
            <a:endParaRPr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10329982" y="5229106"/>
            <a:ext cx="3550682" cy="844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Develop interactive web application for real-time predictions</a:t>
            </a:r>
            <a:endParaRPr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10329982" y="6148864"/>
            <a:ext cx="3550682" cy="562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EBEDF0"/>
              </a:buClr>
              <a:buSzPts val="1700"/>
              <a:buFont typeface="Geist"/>
              <a:buChar char="•"/>
            </a:pPr>
            <a:r>
              <a:rPr lang="en-US" sz="1700">
                <a:solidFill>
                  <a:srgbClr val="EBEDF0"/>
                </a:solidFill>
                <a:latin typeface="Geist"/>
                <a:ea typeface="Geist"/>
                <a:cs typeface="Geist"/>
                <a:sym typeface="Geist"/>
              </a:rPr>
              <a:t>Expand dataset with industry-specific salary data</a:t>
            </a:r>
            <a:endParaRPr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2025-11-14T13:31:35Z</dcterms:created>
</cp:coreProperties>
</file>